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  <p:sldMasterId id="2147483679" r:id="rId4"/>
  </p:sldMasterIdLst>
  <p:notesMasterIdLst>
    <p:notesMasterId r:id="rId42"/>
  </p:notesMasterIdLst>
  <p:sldIdLst>
    <p:sldId id="772" r:id="rId5"/>
    <p:sldId id="642" r:id="rId6"/>
    <p:sldId id="812" r:id="rId7"/>
    <p:sldId id="814" r:id="rId8"/>
    <p:sldId id="775" r:id="rId9"/>
    <p:sldId id="747" r:id="rId10"/>
    <p:sldId id="746" r:id="rId11"/>
    <p:sldId id="765" r:id="rId12"/>
    <p:sldId id="757" r:id="rId13"/>
    <p:sldId id="776" r:id="rId14"/>
    <p:sldId id="777" r:id="rId15"/>
    <p:sldId id="778" r:id="rId16"/>
    <p:sldId id="779" r:id="rId17"/>
    <p:sldId id="780" r:id="rId18"/>
    <p:sldId id="781" r:id="rId19"/>
    <p:sldId id="782" r:id="rId20"/>
    <p:sldId id="783" r:id="rId21"/>
    <p:sldId id="784" r:id="rId22"/>
    <p:sldId id="785" r:id="rId23"/>
    <p:sldId id="786" r:id="rId24"/>
    <p:sldId id="800" r:id="rId25"/>
    <p:sldId id="801" r:id="rId26"/>
    <p:sldId id="802" r:id="rId27"/>
    <p:sldId id="804" r:id="rId28"/>
    <p:sldId id="805" r:id="rId29"/>
    <p:sldId id="803" r:id="rId30"/>
    <p:sldId id="807" r:id="rId31"/>
    <p:sldId id="808" r:id="rId32"/>
    <p:sldId id="809" r:id="rId33"/>
    <p:sldId id="806" r:id="rId34"/>
    <p:sldId id="815" r:id="rId35"/>
    <p:sldId id="817" r:id="rId36"/>
    <p:sldId id="822" r:id="rId37"/>
    <p:sldId id="818" r:id="rId38"/>
    <p:sldId id="819" r:id="rId39"/>
    <p:sldId id="820" r:id="rId40"/>
    <p:sldId id="429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758B"/>
    <a:srgbClr val="006BA6"/>
    <a:srgbClr val="008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2" autoAdjust="0"/>
    <p:restoredTop sz="85866" autoAdjust="0"/>
  </p:normalViewPr>
  <p:slideViewPr>
    <p:cSldViewPr>
      <p:cViewPr varScale="1">
        <p:scale>
          <a:sx n="60" d="100"/>
          <a:sy n="60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7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64DFFF42-A07F-46A2-8835-A4940F2D3983}" type="datetimeFigureOut">
              <a:rPr lang="en-GB"/>
              <a:pPr>
                <a:defRPr/>
              </a:pPr>
              <a:t>13/10/2016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71D99D4-E9F0-45B0-A464-4E50507F17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4998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2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Change to add more database, rearrange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E88C2D-DE1D-41BC-82FC-9D8D7335ED49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022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GB" sz="1200" dirty="0" smtClean="0">
                <a:latin typeface="Arial"/>
              </a:rPr>
              <a:t>Open PHACTS was developed to support the key questions of drug discovery</a:t>
            </a:r>
          </a:p>
          <a:p>
            <a:pPr>
              <a:lnSpc>
                <a:spcPct val="100000"/>
              </a:lnSpc>
              <a:buFont typeface="StarSymbol"/>
              <a:buChar char="-"/>
            </a:pPr>
            <a:endParaRPr lang="en-GB" sz="1200" dirty="0" smtClean="0">
              <a:latin typeface="Arial"/>
            </a:endParaRPr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GB" sz="1200" dirty="0" smtClean="0">
                <a:latin typeface="Arial"/>
              </a:rPr>
              <a:t>Business questions have been at the heart</a:t>
            </a:r>
            <a:r>
              <a:rPr lang="en-GB" sz="1200" baseline="0" dirty="0" smtClean="0">
                <a:latin typeface="Arial"/>
              </a:rPr>
              <a:t> of Open PHACTS and have driven the development of the platform</a:t>
            </a:r>
            <a:endParaRPr lang="en-GB" sz="1200" dirty="0" smtClean="0">
              <a:latin typeface="Arial"/>
            </a:endParaRPr>
          </a:p>
          <a:p>
            <a:pPr>
              <a:lnSpc>
                <a:spcPct val="100000"/>
              </a:lnSpc>
              <a:buFont typeface="StarSymbol"/>
              <a:buChar char="-"/>
            </a:pPr>
            <a:endParaRPr lang="en-GB" sz="1200" dirty="0" smtClean="0">
              <a:latin typeface="Arial"/>
            </a:endParaRPr>
          </a:p>
          <a:p>
            <a:pPr>
              <a:lnSpc>
                <a:spcPct val="100000"/>
              </a:lnSpc>
              <a:buFont typeface="StarSymbol"/>
              <a:buChar char="-"/>
            </a:pPr>
            <a:endParaRPr lang="en-GB" sz="1200" dirty="0" smtClean="0">
              <a:latin typeface="Arial"/>
            </a:endParaRPr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GB" sz="1200" dirty="0" err="1" smtClean="0">
                <a:latin typeface="Arial"/>
              </a:rPr>
              <a:t>Mx</a:t>
            </a:r>
            <a:r>
              <a:rPr lang="en-GB" sz="1200" dirty="0" smtClean="0">
                <a:latin typeface="Arial"/>
              </a:rPr>
              <a:t>/</a:t>
            </a:r>
            <a:r>
              <a:rPr lang="en-GB" sz="1200" dirty="0" err="1" smtClean="0">
                <a:latin typeface="Arial"/>
              </a:rPr>
              <a:t>psa</a:t>
            </a:r>
            <a:r>
              <a:rPr lang="en-GB" sz="1200" dirty="0" smtClean="0">
                <a:latin typeface="Arial"/>
              </a:rPr>
              <a:t>, how calculated who did it?</a:t>
            </a:r>
            <a:endParaRPr lang="en-GB" dirty="0" smtClean="0"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GB" sz="1200" dirty="0" smtClean="0">
                <a:latin typeface="Arial"/>
              </a:rPr>
              <a:t>Mash up. With your data too,</a:t>
            </a:r>
            <a:endParaRPr lang="en-GB" dirty="0" smtClean="0"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GB" sz="1200" dirty="0" smtClean="0">
                <a:latin typeface="Arial"/>
              </a:rPr>
              <a:t>- top layer join together but need them all</a:t>
            </a:r>
            <a:endParaRPr lang="en-GB" dirty="0" smtClean="0"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GB" sz="1200" dirty="0" smtClean="0">
                <a:latin typeface="Arial"/>
              </a:rPr>
              <a:t>commercial</a:t>
            </a:r>
            <a:endParaRPr lang="en-GB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Data provided by many publishers</a:t>
            </a:r>
          </a:p>
          <a:p>
            <a:r>
              <a:rPr lang="en-US" dirty="0" smtClean="0"/>
              <a:t>Originally in many formats:</a:t>
            </a:r>
            <a:r>
              <a:rPr lang="en-US" baseline="0" dirty="0" smtClean="0"/>
              <a:t> relational, SD files and RDF</a:t>
            </a:r>
          </a:p>
          <a:p>
            <a:r>
              <a:rPr lang="en-US" baseline="0" dirty="0" smtClean="0"/>
              <a:t>Worked closely with publishers</a:t>
            </a:r>
          </a:p>
          <a:p>
            <a:r>
              <a:rPr lang="en-US" baseline="0" dirty="0" smtClean="0"/>
              <a:t>Data licensing was a major issue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Over 5 billion triples – 14 datasets &amp; growing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Hosted on beefy hardware; data in memory (aim)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Extensive </a:t>
            </a:r>
            <a:r>
              <a:rPr lang="en-US" baseline="0" dirty="0" err="1" smtClean="0"/>
              <a:t>memcaching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Pose complex queries to extract data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7E8E8-6879-7045-AA61-7A40DCBDDAA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15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81924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57E6F1A7-4621-4BA6-A7F8-BD91801E20AA}" type="slidenum">
              <a:rPr lang="en-GB" altLang="en-US" sz="1200">
                <a:ea typeface="MS PGothic" panose="020B0600070205080204" pitchFamily="34" charset="-128"/>
              </a:rPr>
              <a:pPr algn="r" eaLnBrk="1" hangingPunct="1"/>
              <a:t>37</a:t>
            </a:fld>
            <a:endParaRPr lang="en-GB" altLang="en-US" sz="120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988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38" y="2651125"/>
            <a:ext cx="5440363" cy="769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baldwinm\Desktop\shape 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8" b="39482"/>
          <a:stretch>
            <a:fillRect/>
          </a:stretch>
        </p:blipFill>
        <p:spPr bwMode="auto">
          <a:xfrm>
            <a:off x="179388" y="-55563"/>
            <a:ext cx="11161712" cy="737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39552" y="1191295"/>
            <a:ext cx="6408712" cy="1470025"/>
          </a:xfrm>
        </p:spPr>
        <p:txBody>
          <a:bodyPr>
            <a:normAutofit/>
          </a:bodyPr>
          <a:lstStyle>
            <a:lvl1pPr algn="l">
              <a:defRPr sz="42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539552" y="2636912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rgbClr val="4F758B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592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838" y="2651125"/>
            <a:ext cx="5440363" cy="769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39552" y="1191295"/>
            <a:ext cx="6408712" cy="1470025"/>
          </a:xfrm>
        </p:spPr>
        <p:txBody>
          <a:bodyPr>
            <a:normAutofit/>
          </a:bodyPr>
          <a:lstStyle>
            <a:lvl1pPr algn="l">
              <a:defRPr sz="4200" baseline="0">
                <a:solidFill>
                  <a:srgbClr val="4F758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539552" y="2636912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rgbClr val="4F758B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79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aldwinm\Desktop\power point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700213"/>
            <a:ext cx="6048375" cy="855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baldwinm\Desktop\power point 1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538" y="-1035050"/>
            <a:ext cx="4537076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642" y="230783"/>
            <a:ext cx="7969846" cy="1470025"/>
          </a:xfrm>
        </p:spPr>
        <p:txBody>
          <a:bodyPr>
            <a:normAutofit/>
          </a:bodyPr>
          <a:lstStyle>
            <a:lvl1pPr algn="l">
              <a:defRPr sz="4200" baseline="0">
                <a:solidFill>
                  <a:srgbClr val="4F758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1700808"/>
            <a:ext cx="7969846" cy="4752528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rgbClr val="4F758B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5273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aldwinm\Desktop\power point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268413"/>
            <a:ext cx="6048375" cy="855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baldwinm\Desktop\power point 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5575" y="-1074738"/>
            <a:ext cx="4537075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006" y="446807"/>
            <a:ext cx="7772400" cy="1470025"/>
          </a:xfrm>
        </p:spPr>
        <p:txBody>
          <a:bodyPr>
            <a:normAutofit/>
          </a:bodyPr>
          <a:lstStyle>
            <a:lvl1pPr algn="l">
              <a:defRPr sz="42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9006" y="2181438"/>
            <a:ext cx="6400800" cy="1752600"/>
          </a:xfrm>
        </p:spPr>
        <p:txBody>
          <a:bodyPr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3000">
                <a:solidFill>
                  <a:srgbClr val="4F758B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8541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150" y="0"/>
            <a:ext cx="8451850" cy="1511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375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11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63975"/>
            <a:ext cx="4038600" cy="2111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0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4A86F2-2B58-9748-9631-EA832009B72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4346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6F0F5F-C399-C24E-A208-7479CAEBE7C0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82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baldwinm\Desktop\power point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5575" y="-1074738"/>
            <a:ext cx="4537075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006" y="446807"/>
            <a:ext cx="7772400" cy="1470025"/>
          </a:xfrm>
        </p:spPr>
        <p:txBody>
          <a:bodyPr>
            <a:normAutofit/>
          </a:bodyPr>
          <a:lstStyle>
            <a:lvl1pPr algn="l">
              <a:defRPr sz="4200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9006" y="2181438"/>
            <a:ext cx="6400800" cy="1752600"/>
          </a:xfrm>
        </p:spPr>
        <p:txBody>
          <a:bodyPr>
            <a:normAutofit/>
          </a:bodyPr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sz="3000">
                <a:solidFill>
                  <a:srgbClr val="4F758B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998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4B9A079-2DCA-402F-9F8E-171FA20EF5E0}" type="datetimeFigureOut">
              <a:rPr lang="en-GB"/>
              <a:pPr>
                <a:defRPr/>
              </a:pPr>
              <a:t>13/10/2016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D02C78A-433A-463B-AE2F-8E84E39B059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12" r:id="rId6"/>
    <p:sldLayoutId id="2147483813" r:id="rId7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4F758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F758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F758B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F758B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F758B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F758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E288D4B4-D32A-447C-9033-B49E06759713}" type="datetimeFigureOut">
              <a:rPr lang="en-GB"/>
              <a:pPr>
                <a:defRPr/>
              </a:pPr>
              <a:t>13/10/2016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</a:defRPr>
            </a:lvl1pPr>
          </a:lstStyle>
          <a:p>
            <a:pPr>
              <a:defRPr/>
            </a:pPr>
            <a:fld id="{C33F31DE-8025-4802-AF63-3E53B9D5F27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4F758B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4F758B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F758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rgbClr val="4F758B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F758B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rgbClr val="4F758B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rgbClr val="4F758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www.iupac.org/publications/pac/2006/pdf/7810x1897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tkachenkov@rsc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>
          <a:xfrm>
            <a:off x="179512" y="1628800"/>
            <a:ext cx="9433048" cy="201622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Chemistry </a:t>
            </a:r>
            <a:r>
              <a:rPr lang="en-US" sz="2800" smtClean="0"/>
              <a:t>Registry System </a:t>
            </a:r>
            <a:r>
              <a:rPr lang="en-US" sz="2800" dirty="0" smtClean="0"/>
              <a:t>for OpenPHACTS</a:t>
            </a:r>
            <a:endParaRPr lang="en-US" altLang="en-US" sz="2800" dirty="0" smtClean="0"/>
          </a:p>
        </p:txBody>
      </p:sp>
      <p:sp>
        <p:nvSpPr>
          <p:cNvPr id="10243" name="Subtitle 2"/>
          <p:cNvSpPr>
            <a:spLocks noGrp="1"/>
          </p:cNvSpPr>
          <p:nvPr>
            <p:ph type="subTitle" idx="4294967295"/>
          </p:nvPr>
        </p:nvSpPr>
        <p:spPr>
          <a:xfrm>
            <a:off x="2987824" y="3789040"/>
            <a:ext cx="6337300" cy="2905448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 i="1" dirty="0" smtClean="0"/>
              <a:t>Valery Tkachenko</a:t>
            </a:r>
            <a:endParaRPr lang="en-US" altLang="en-US" sz="2000" dirty="0" smtClean="0"/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en-US" altLang="en-US" sz="2000" i="1" dirty="0" smtClean="0"/>
              <a:t>Royal Society of Chemistry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GB" altLang="en-US" sz="2000" dirty="0" smtClean="0">
              <a:cs typeface="Arial" panose="020B0604020202020204" pitchFamily="34" charset="0"/>
            </a:endParaRPr>
          </a:p>
          <a:p>
            <a:pPr marL="0" indent="0" eaLnBrk="1" hangingPunct="1">
              <a:buFont typeface="Arial" panose="020B0604020202020204" pitchFamily="34" charset="0"/>
              <a:buNone/>
            </a:pPr>
            <a:endParaRPr lang="en-GB" altLang="en-US" sz="20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1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58963" y="1730375"/>
            <a:ext cx="6149975" cy="419100"/>
          </a:xfrm>
          <a:prstGeom prst="rect">
            <a:avLst/>
          </a:prstGeom>
        </p:spPr>
        <p:txBody>
          <a:bodyPr lIns="68580" tIns="34290" rIns="68580" bIns="3429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 fontAlgn="auto">
              <a:spcAft>
                <a:spcPts val="0"/>
              </a:spcAft>
              <a:defRPr/>
            </a:pPr>
            <a:r>
              <a:rPr lang="en-US" sz="3300">
                <a:solidFill>
                  <a:sysClr val="windowText" lastClr="000000"/>
                </a:solidFill>
                <a:latin typeface="Calibri Light" panose="020F0302020204030204"/>
              </a:rPr>
              <a:t>ChemSpider issues</a:t>
            </a:r>
            <a:endParaRPr lang="en-US" sz="3300" dirty="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  <p:pic>
        <p:nvPicPr>
          <p:cNvPr id="4915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2592388"/>
            <a:ext cx="47720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36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03375" y="1376363"/>
            <a:ext cx="6272213" cy="496887"/>
          </a:xfrm>
          <a:prstGeom prst="rect">
            <a:avLst/>
          </a:prstGeom>
        </p:spPr>
        <p:txBody>
          <a:bodyPr lIns="68580" tIns="34290" rIns="68580" bIns="3429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30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/>
              </a:rPr>
              <a:t>DrugBank</a:t>
            </a:r>
            <a:r>
              <a:rPr lang="en-US" sz="330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/>
              </a:rPr>
              <a:t> dataset (6516 records)</a:t>
            </a:r>
          </a:p>
        </p:txBody>
      </p:sp>
      <p:sp>
        <p:nvSpPr>
          <p:cNvPr id="50179" name="TextBox 3"/>
          <p:cNvSpPr txBox="1">
            <a:spLocks noChangeArrowheads="1"/>
          </p:cNvSpPr>
          <p:nvPr/>
        </p:nvSpPr>
        <p:spPr bwMode="auto">
          <a:xfrm>
            <a:off x="1719263" y="2316163"/>
            <a:ext cx="5808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~60 records that can’t be dearomatized unambiguously</a:t>
            </a:r>
          </a:p>
        </p:txBody>
      </p:sp>
      <p:pic>
        <p:nvPicPr>
          <p:cNvPr id="5018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2760663"/>
            <a:ext cx="1365250" cy="118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Box 5"/>
          <p:cNvSpPr txBox="1">
            <a:spLocks noChangeArrowheads="1"/>
          </p:cNvSpPr>
          <p:nvPr/>
        </p:nvSpPr>
        <p:spPr bwMode="auto">
          <a:xfrm>
            <a:off x="1938338" y="4264025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DB04283</a:t>
            </a:r>
          </a:p>
        </p:txBody>
      </p:sp>
      <p:pic>
        <p:nvPicPr>
          <p:cNvPr id="5018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697163"/>
            <a:ext cx="148590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TextBox 7"/>
          <p:cNvSpPr txBox="1">
            <a:spLocks noChangeArrowheads="1"/>
          </p:cNvSpPr>
          <p:nvPr/>
        </p:nvSpPr>
        <p:spPr bwMode="auto">
          <a:xfrm>
            <a:off x="4141788" y="4264025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DB04462</a:t>
            </a:r>
          </a:p>
        </p:txBody>
      </p:sp>
    </p:spTree>
    <p:extLst>
      <p:ext uri="{BB962C8B-B14F-4D97-AF65-F5344CB8AC3E}">
        <p14:creationId xmlns:p14="http://schemas.microsoft.com/office/powerpoint/2010/main" val="339955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03375" y="1376363"/>
            <a:ext cx="6272213" cy="496887"/>
          </a:xfrm>
          <a:prstGeom prst="rect">
            <a:avLst/>
          </a:prstGeom>
        </p:spPr>
        <p:txBody>
          <a:bodyPr lIns="68580" tIns="34290" rIns="68580" bIns="3429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sz="3300" b="1" dirty="0">
              <a:solidFill>
                <a:schemeClr val="accent1">
                  <a:lumMod val="75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51203" name="TextBox 5"/>
          <p:cNvSpPr txBox="1">
            <a:spLocks noChangeArrowheads="1"/>
          </p:cNvSpPr>
          <p:nvPr/>
        </p:nvSpPr>
        <p:spPr bwMode="auto">
          <a:xfrm>
            <a:off x="1938338" y="4264025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DB04283</a:t>
            </a:r>
          </a:p>
        </p:txBody>
      </p:sp>
      <p:sp>
        <p:nvSpPr>
          <p:cNvPr id="51204" name="TextBox 7"/>
          <p:cNvSpPr txBox="1">
            <a:spLocks noChangeArrowheads="1"/>
          </p:cNvSpPr>
          <p:nvPr/>
        </p:nvSpPr>
        <p:spPr bwMode="auto">
          <a:xfrm>
            <a:off x="2409825" y="4841875"/>
            <a:ext cx="1312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DDB04009</a:t>
            </a:r>
          </a:p>
        </p:txBody>
      </p:sp>
      <p:pic>
        <p:nvPicPr>
          <p:cNvPr id="5120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913" y="2017713"/>
            <a:ext cx="288607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552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603375" y="1376363"/>
            <a:ext cx="6272213" cy="496887"/>
          </a:xfrm>
          <a:prstGeom prst="rect">
            <a:avLst/>
          </a:prstGeom>
        </p:spPr>
        <p:txBody>
          <a:bodyPr lIns="68580" tIns="34290" rIns="68580" bIns="3429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30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/>
              </a:rPr>
              <a:t>2 records where Smiles, </a:t>
            </a:r>
            <a:r>
              <a:rPr lang="en-US" sz="3300" b="1" dirty="0" err="1">
                <a:solidFill>
                  <a:schemeClr val="accent1">
                    <a:lumMod val="75000"/>
                  </a:schemeClr>
                </a:solidFill>
                <a:latin typeface="Calibri Light" panose="020F0302020204030204"/>
              </a:rPr>
              <a:t>InChI</a:t>
            </a:r>
            <a:r>
              <a:rPr lang="en-US" sz="3300" b="1" dirty="0">
                <a:solidFill>
                  <a:schemeClr val="accent1">
                    <a:lumMod val="75000"/>
                  </a:schemeClr>
                </a:solidFill>
                <a:latin typeface="Calibri Light" panose="020F0302020204030204"/>
              </a:rPr>
              <a:t>, and name did not match the structure</a:t>
            </a:r>
          </a:p>
        </p:txBody>
      </p:sp>
      <p:sp>
        <p:nvSpPr>
          <p:cNvPr id="52227" name="TextBox 7"/>
          <p:cNvSpPr txBox="1">
            <a:spLocks noChangeArrowheads="1"/>
          </p:cNvSpPr>
          <p:nvPr/>
        </p:nvSpPr>
        <p:spPr bwMode="auto">
          <a:xfrm>
            <a:off x="1963738" y="4737100"/>
            <a:ext cx="1128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DB00611</a:t>
            </a:r>
          </a:p>
        </p:txBody>
      </p:sp>
      <p:pic>
        <p:nvPicPr>
          <p:cNvPr id="5222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2300288"/>
            <a:ext cx="2343150" cy="228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75" y="2128838"/>
            <a:ext cx="2579688" cy="251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TextBox 6"/>
          <p:cNvSpPr txBox="1">
            <a:spLocks noChangeArrowheads="1"/>
          </p:cNvSpPr>
          <p:nvPr/>
        </p:nvSpPr>
        <p:spPr bwMode="auto">
          <a:xfrm>
            <a:off x="5421313" y="4768850"/>
            <a:ext cx="1146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DB01547</a:t>
            </a:r>
          </a:p>
        </p:txBody>
      </p:sp>
    </p:spTree>
    <p:extLst>
      <p:ext uri="{BB962C8B-B14F-4D97-AF65-F5344CB8AC3E}">
        <p14:creationId xmlns:p14="http://schemas.microsoft.com/office/powerpoint/2010/main" val="11275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724025" y="1327150"/>
            <a:ext cx="5795963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kern="0" dirty="0">
                <a:solidFill>
                  <a:schemeClr val="accent1">
                    <a:lumMod val="75000"/>
                  </a:schemeClr>
                </a:solidFill>
              </a:rPr>
              <a:t>~40 records where InChIs did not match the structure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kern="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kern="0" dirty="0">
                <a:solidFill>
                  <a:prstClr val="black"/>
                </a:solidFill>
              </a:rPr>
              <a:t>DrugBank ID: DB00755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350" kern="0" dirty="0">
                <a:solidFill>
                  <a:prstClr val="black"/>
                </a:solidFill>
              </a:rPr>
              <a:t>InChI=1S/C20H28O2/c1-15(8-6-9-16(2)14-19(21)22)11-12-18-17(3)10-7-13-20(18,4)5/h6,8-9,11-12,14H,7,10,13H2,1-5H3,(H,21,22)/b9-6+,12-11+,15-8+,16-14+</a:t>
            </a: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sz="1350" kern="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sz="1350" kern="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sz="1350" kern="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sz="1350" kern="0" dirty="0">
              <a:solidFill>
                <a:prstClr val="black"/>
              </a:solidFill>
            </a:endParaRPr>
          </a:p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sz="1350" kern="0" dirty="0">
              <a:solidFill>
                <a:prstClr val="black"/>
              </a:solidFill>
            </a:endParaRP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2470150"/>
            <a:ext cx="3241675" cy="122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974850" y="4291013"/>
            <a:ext cx="5294313" cy="1801812"/>
            <a:chOff x="2298928" y="4148364"/>
            <a:chExt cx="7059613" cy="2402420"/>
          </a:xfrm>
        </p:grpSpPr>
        <p:pic>
          <p:nvPicPr>
            <p:cNvPr id="5325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8928" y="4148364"/>
              <a:ext cx="7059613" cy="166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2409003" y="6057601"/>
              <a:ext cx="3143486" cy="4931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 pitchFamily="34" charset="0"/>
                </a:rPr>
                <a:t>DruGBank ID: DB00614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1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250950" y="4737100"/>
            <a:ext cx="8255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black"/>
                </a:solidFill>
              </a:rPr>
              <a:t>DB08128</a:t>
            </a:r>
          </a:p>
        </p:txBody>
      </p:sp>
      <p:grpSp>
        <p:nvGrpSpPr>
          <p:cNvPr id="54275" name="Group 12"/>
          <p:cNvGrpSpPr>
            <a:grpSpLocks/>
          </p:cNvGrpSpPr>
          <p:nvPr/>
        </p:nvGrpSpPr>
        <p:grpSpPr bwMode="auto">
          <a:xfrm>
            <a:off x="1016000" y="2036763"/>
            <a:ext cx="8140700" cy="2840037"/>
            <a:chOff x="1354024" y="1573101"/>
            <a:chExt cx="10855041" cy="3785392"/>
          </a:xfrm>
        </p:grpSpPr>
        <p:grpSp>
          <p:nvGrpSpPr>
            <p:cNvPr id="54281" name="Group 10"/>
            <p:cNvGrpSpPr>
              <a:grpSpLocks/>
            </p:cNvGrpSpPr>
            <p:nvPr/>
          </p:nvGrpSpPr>
          <p:grpSpPr bwMode="auto">
            <a:xfrm>
              <a:off x="1354024" y="1678669"/>
              <a:ext cx="10855041" cy="3679824"/>
              <a:chOff x="1354024" y="1678669"/>
              <a:chExt cx="10855041" cy="3679824"/>
            </a:xfrm>
          </p:grpSpPr>
          <p:pic>
            <p:nvPicPr>
              <p:cNvPr id="54283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4024" y="1678669"/>
                <a:ext cx="2187575" cy="33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Box 11"/>
              <p:cNvSpPr txBox="1">
                <a:spLocks noChangeArrowheads="1"/>
              </p:cNvSpPr>
              <p:nvPr/>
            </p:nvSpPr>
            <p:spPr bwMode="auto">
              <a:xfrm>
                <a:off x="8968218" y="2804570"/>
                <a:ext cx="3240847" cy="1508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kern="0" dirty="0">
                    <a:solidFill>
                      <a:prstClr val="black"/>
                    </a:solidFill>
                  </a:rPr>
                  <a:t>J. </a:t>
                </a:r>
                <a:r>
                  <a:rPr lang="en-US" sz="1350" kern="0" dirty="0" err="1">
                    <a:solidFill>
                      <a:prstClr val="black"/>
                    </a:solidFill>
                  </a:rPr>
                  <a:t>Brechner</a:t>
                </a:r>
                <a:r>
                  <a:rPr lang="en-US" sz="1350" kern="0" dirty="0">
                    <a:solidFill>
                      <a:prstClr val="black"/>
                    </a:solidFill>
                  </a:rPr>
                  <a:t>, IUPAC</a:t>
                </a:r>
              </a:p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kern="0" dirty="0">
                    <a:solidFill>
                      <a:prstClr val="black"/>
                    </a:solidFill>
                  </a:rPr>
                  <a:t>Graphical Representation of </a:t>
                </a:r>
                <a:r>
                  <a:rPr lang="en-US" sz="1350" kern="0" dirty="0" err="1">
                    <a:solidFill>
                      <a:prstClr val="black"/>
                    </a:solidFill>
                  </a:rPr>
                  <a:t>stereochem</a:t>
                </a:r>
                <a:r>
                  <a:rPr lang="en-US" sz="1350" kern="0" dirty="0">
                    <a:solidFill>
                      <a:prstClr val="black"/>
                    </a:solidFill>
                  </a:rPr>
                  <a:t>. configurations</a:t>
                </a:r>
              </a:p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350" kern="0" dirty="0">
                    <a:solidFill>
                      <a:prstClr val="black"/>
                    </a:solidFill>
                  </a:rPr>
                  <a:t>Section: ST-1.1.10</a:t>
                </a:r>
              </a:p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 kern="0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54285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2838" y="4024993"/>
                <a:ext cx="1570038" cy="133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9" name="Straight Arrow Connector 8"/>
            <p:cNvCxnSpPr/>
            <p:nvPr/>
          </p:nvCxnSpPr>
          <p:spPr>
            <a:xfrm flipH="1">
              <a:off x="2315059" y="1573101"/>
              <a:ext cx="503803" cy="43376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2625725" y="1652588"/>
            <a:ext cx="3352800" cy="3360737"/>
            <a:chOff x="3500324" y="1060248"/>
            <a:chExt cx="4471591" cy="4481660"/>
          </a:xfrm>
        </p:grpSpPr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4717732" y="5141798"/>
              <a:ext cx="11009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kern="0" dirty="0">
                  <a:solidFill>
                    <a:prstClr val="black"/>
                  </a:solidFill>
                </a:rPr>
                <a:t>DB06287</a:t>
              </a:r>
            </a:p>
          </p:txBody>
        </p:sp>
        <p:pic>
          <p:nvPicPr>
            <p:cNvPr id="5427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324" y="1060248"/>
              <a:ext cx="4471591" cy="3796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 flipH="1">
              <a:off x="4654215" y="2688210"/>
              <a:ext cx="506017" cy="43398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 txBox="1">
            <a:spLocks/>
          </p:cNvSpPr>
          <p:nvPr/>
        </p:nvSpPr>
        <p:spPr>
          <a:xfrm>
            <a:off x="2127250" y="1093788"/>
            <a:ext cx="3600450" cy="344487"/>
          </a:xfrm>
          <a:prstGeom prst="rect">
            <a:avLst/>
          </a:prstGeom>
        </p:spPr>
        <p:txBody>
          <a:bodyPr lIns="68580" tIns="34290" rIns="68580" bIns="3429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 fontAlgn="auto">
              <a:spcAft>
                <a:spcPts val="0"/>
              </a:spcAft>
              <a:defRPr/>
            </a:pPr>
            <a:r>
              <a:rPr lang="en-US" sz="2100" dirty="0">
                <a:solidFill>
                  <a:sysClr val="windowText" lastClr="000000"/>
                </a:solidFill>
                <a:latin typeface="Calibri Light" panose="020F0302020204030204"/>
              </a:rPr>
              <a:t>7 records with 2 stereo bonds at chiral atoms</a:t>
            </a:r>
          </a:p>
        </p:txBody>
      </p:sp>
    </p:spTree>
    <p:extLst>
      <p:ext uri="{BB962C8B-B14F-4D97-AF65-F5344CB8AC3E}">
        <p14:creationId xmlns:p14="http://schemas.microsoft.com/office/powerpoint/2010/main" val="5486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60425" y="1614488"/>
            <a:ext cx="5911850" cy="12954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/>
              </a:rPr>
              <a:t>CVSP validation of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/>
              </a:rPr>
              <a:t>ChEMBL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/>
              </a:rPr>
              <a:t> 16 (~1.3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 panose="020F0502020204030204"/>
              </a:rPr>
              <a:t>mln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/>
              </a:rPr>
              <a:t>. records)</a:t>
            </a:r>
          </a:p>
          <a:p>
            <a:pPr algn="ctr">
              <a:lnSpc>
                <a:spcPct val="90000"/>
              </a:lnSpc>
              <a:spcBef>
                <a:spcPts val="750"/>
              </a:spcBef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51435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Overall 0.7% of records had validation issues </a:t>
            </a:r>
          </a:p>
          <a:p>
            <a:pPr marL="514350" lvl="1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22288" y="3170238"/>
            <a:ext cx="68230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Stereo problems (~82%)</a:t>
            </a:r>
          </a:p>
          <a:p>
            <a:pPr lvl="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Directions of bonds do not make sense (~63%)</a:t>
            </a:r>
          </a:p>
          <a:p>
            <a:pPr lvl="3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</a:pPr>
            <a:r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t>Ambiguous stereo : 2 stereo bonds at chiral center (~19%)</a:t>
            </a:r>
          </a:p>
          <a:p>
            <a:endParaRPr lang="en-US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60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57275" y="1287463"/>
            <a:ext cx="6672263" cy="534987"/>
          </a:xfrm>
          <a:prstGeom prst="rect">
            <a:avLst/>
          </a:prstGeom>
        </p:spPr>
        <p:txBody>
          <a:bodyPr lIns="68580" tIns="34290" rIns="68580" bIns="3429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 fontAlgn="auto">
              <a:spcAft>
                <a:spcPts val="0"/>
              </a:spcAft>
              <a:defRPr/>
            </a:pPr>
            <a:r>
              <a:rPr lang="en-US" sz="3300">
                <a:solidFill>
                  <a:sysClr val="windowText" lastClr="000000"/>
                </a:solidFill>
                <a:latin typeface="Calibri Light" panose="020F0302020204030204"/>
              </a:rPr>
              <a:t>“Direction of bond makes no sense” – 63%</a:t>
            </a:r>
            <a:endParaRPr lang="en-US" sz="3300" dirty="0">
              <a:solidFill>
                <a:sysClr val="windowText" lastClr="000000"/>
              </a:solidFill>
              <a:latin typeface="Calibri Light" panose="020F0302020204030204"/>
            </a:endParaRPr>
          </a:p>
        </p:txBody>
      </p:sp>
      <p:pic>
        <p:nvPicPr>
          <p:cNvPr id="56323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8" y="1782763"/>
            <a:ext cx="2436812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5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 txBox="1">
            <a:spLocks/>
          </p:cNvSpPr>
          <p:nvPr/>
        </p:nvSpPr>
        <p:spPr bwMode="auto">
          <a:xfrm>
            <a:off x="849313" y="1333500"/>
            <a:ext cx="6858000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Calibri Light" panose="020F0302020204030204" pitchFamily="34" charset="0"/>
              </a:rPr>
              <a:t>“Stereo types of the opposite bonds mismatch” -15%</a:t>
            </a:r>
          </a:p>
        </p:txBody>
      </p:sp>
      <p:sp>
        <p:nvSpPr>
          <p:cNvPr id="5" name="Rectangle 4"/>
          <p:cNvSpPr/>
          <p:nvPr/>
        </p:nvSpPr>
        <p:spPr>
          <a:xfrm>
            <a:off x="3292475" y="4781550"/>
            <a:ext cx="5073650" cy="269875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50" kern="0" dirty="0">
                <a:solidFill>
                  <a:prstClr val="white"/>
                </a:solidFill>
                <a:latin typeface="Calibri" panose="020F0502020204030204"/>
                <a:hlinkClick r:id="rId2"/>
              </a:rPr>
              <a:t>http://www.iupac.org/publications/pac/2006/pdf/7810x1897.pdf</a:t>
            </a:r>
            <a:endParaRPr lang="en-US" sz="1350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078038"/>
            <a:ext cx="220821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63" y="1922463"/>
            <a:ext cx="4529137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3697288"/>
            <a:ext cx="206375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4597400"/>
            <a:ext cx="26289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99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 txBox="1">
            <a:spLocks/>
          </p:cNvSpPr>
          <p:nvPr/>
        </p:nvSpPr>
        <p:spPr bwMode="auto">
          <a:xfrm>
            <a:off x="1319213" y="1546225"/>
            <a:ext cx="5951537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100">
                <a:solidFill>
                  <a:srgbClr val="000000"/>
                </a:solidFill>
                <a:latin typeface="Calibri Light" panose="020F0302020204030204" pitchFamily="34" charset="0"/>
              </a:rPr>
              <a:t>“Stereo types of non-opposite bonds match” – 2%</a:t>
            </a:r>
          </a:p>
        </p:txBody>
      </p:sp>
      <p:pic>
        <p:nvPicPr>
          <p:cNvPr id="5837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36763"/>
            <a:ext cx="2849563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013" y="2190750"/>
            <a:ext cx="5230812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54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611188" y="1700213"/>
            <a:ext cx="7970837" cy="475297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50 million chemicals and growing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Data sourced from &gt;500 different 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Crowdsourced curation and annotation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Ongoing deposition of data from our journals and our collaborators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dirty="0" smtClean="0"/>
              <a:t>A structure centric hub for web-searching</a:t>
            </a:r>
          </a:p>
        </p:txBody>
      </p:sp>
      <p:pic>
        <p:nvPicPr>
          <p:cNvPr id="1536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4813"/>
            <a:ext cx="3960813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16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 txBox="1">
            <a:spLocks/>
          </p:cNvSpPr>
          <p:nvPr/>
        </p:nvSpPr>
        <p:spPr bwMode="auto">
          <a:xfrm>
            <a:off x="1760538" y="1665288"/>
            <a:ext cx="57800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defTabSz="6858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 defTabSz="6858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 defTabSz="6858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 defTabSz="6858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defTabSz="685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alibri Light" panose="020F0302020204030204" pitchFamily="34" charset="0"/>
              </a:rPr>
              <a:t>“atom not recognized” – 3% isotopes</a:t>
            </a:r>
          </a:p>
        </p:txBody>
      </p: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170488" y="2814638"/>
            <a:ext cx="2770187" cy="627062"/>
            <a:chOff x="6894200" y="2610042"/>
            <a:chExt cx="3692610" cy="835003"/>
          </a:xfrm>
        </p:grpSpPr>
        <p:cxnSp>
          <p:nvCxnSpPr>
            <p:cNvPr id="59404" name="Straight Arrow Connector 6"/>
            <p:cNvCxnSpPr>
              <a:cxnSpLocks noChangeShapeType="1"/>
            </p:cNvCxnSpPr>
            <p:nvPr/>
          </p:nvCxnSpPr>
          <p:spPr bwMode="auto">
            <a:xfrm flipH="1">
              <a:off x="7149569" y="2915980"/>
              <a:ext cx="189473" cy="529065"/>
            </a:xfrm>
            <a:prstGeom prst="straightConnector1">
              <a:avLst/>
            </a:prstGeom>
            <a:noFill/>
            <a:ln w="6350" algn="ctr">
              <a:solidFill>
                <a:srgbClr val="5B9BD5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Rectangle 7"/>
            <p:cNvSpPr/>
            <p:nvPr/>
          </p:nvSpPr>
          <p:spPr>
            <a:xfrm>
              <a:off x="6894200" y="2610042"/>
              <a:ext cx="3692610" cy="306520"/>
            </a:xfrm>
            <a:prstGeom prst="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350" kern="0" dirty="0">
                  <a:solidFill>
                    <a:prstClr val="white"/>
                  </a:solidFill>
                  <a:latin typeface="Calibri" panose="020F0502020204030204"/>
                </a:rPr>
                <a:t>Should be atom from periodic table</a:t>
              </a: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3390900" y="3724275"/>
            <a:ext cx="3152775" cy="1349375"/>
            <a:chOff x="4521702" y="3823300"/>
            <a:chExt cx="4203287" cy="1799517"/>
          </a:xfrm>
        </p:grpSpPr>
        <p:sp>
          <p:nvSpPr>
            <p:cNvPr id="59402" name="TextBox 5"/>
            <p:cNvSpPr txBox="1">
              <a:spLocks noChangeArrowheads="1"/>
            </p:cNvSpPr>
            <p:nvPr/>
          </p:nvSpPr>
          <p:spPr bwMode="auto">
            <a:xfrm>
              <a:off x="4521702" y="4391711"/>
              <a:ext cx="4203287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4F75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rgbClr val="4F75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4F75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rgbClr val="4F75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rgbClr val="4F75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F75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F75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F75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F758B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</a:rPr>
                <a:t>No mass difference in atom line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latin typeface="Calibri" panose="020F0502020204030204" pitchFamily="34" charset="0"/>
                </a:rPr>
                <a:t>No “M ISO” in connection table</a:t>
              </a:r>
            </a:p>
          </p:txBody>
        </p:sp>
        <p:cxnSp>
          <p:nvCxnSpPr>
            <p:cNvPr id="59403" name="Straight Arrow Connector 8"/>
            <p:cNvCxnSpPr>
              <a:cxnSpLocks noChangeShapeType="1"/>
            </p:cNvCxnSpPr>
            <p:nvPr/>
          </p:nvCxnSpPr>
          <p:spPr bwMode="auto">
            <a:xfrm flipV="1">
              <a:off x="7042480" y="3823300"/>
              <a:ext cx="506627" cy="568411"/>
            </a:xfrm>
            <a:prstGeom prst="straightConnector1">
              <a:avLst/>
            </a:prstGeom>
            <a:noFill/>
            <a:ln w="6350" algn="ctr">
              <a:solidFill>
                <a:srgbClr val="5B9BD5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9397" name="Group 3"/>
          <p:cNvGrpSpPr>
            <a:grpSpLocks/>
          </p:cNvGrpSpPr>
          <p:nvPr/>
        </p:nvGrpSpPr>
        <p:grpSpPr bwMode="auto">
          <a:xfrm>
            <a:off x="374650" y="1912938"/>
            <a:ext cx="7291388" cy="2779712"/>
            <a:chOff x="499835" y="1407766"/>
            <a:chExt cx="9722062" cy="3705225"/>
          </a:xfrm>
        </p:grpSpPr>
        <p:pic>
          <p:nvPicPr>
            <p:cNvPr id="59398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35" y="1407766"/>
              <a:ext cx="3695700" cy="3705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9399" name="Group 2"/>
            <p:cNvGrpSpPr>
              <a:grpSpLocks/>
            </p:cNvGrpSpPr>
            <p:nvPr/>
          </p:nvGrpSpPr>
          <p:grpSpPr bwMode="auto">
            <a:xfrm>
              <a:off x="4027049" y="3260379"/>
              <a:ext cx="6194848" cy="565665"/>
              <a:chOff x="4027049" y="3260379"/>
              <a:chExt cx="6194848" cy="565665"/>
            </a:xfrm>
          </p:grpSpPr>
          <p:sp>
            <p:nvSpPr>
              <p:cNvPr id="59400" name="TextBox 4"/>
              <p:cNvSpPr txBox="1">
                <a:spLocks noChangeArrowheads="1"/>
              </p:cNvSpPr>
              <p:nvPr/>
            </p:nvSpPr>
            <p:spPr bwMode="auto">
              <a:xfrm>
                <a:off x="4435204" y="3260379"/>
                <a:ext cx="1507251" cy="492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rgbClr val="4F758B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rgbClr val="4F758B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4F758B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rgbClr val="4F758B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rgbClr val="4F758B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rgbClr val="4F758B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rgbClr val="4F758B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rgbClr val="4F758B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rgbClr val="4F758B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80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In molfile:</a:t>
                </a:r>
              </a:p>
            </p:txBody>
          </p:sp>
          <p:pic>
            <p:nvPicPr>
              <p:cNvPr id="5940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7049" y="3632455"/>
                <a:ext cx="6194848" cy="1935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25817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– submit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8069908" cy="402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35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– submissions list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05069"/>
            <a:ext cx="6269169" cy="46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8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– submission 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48431"/>
            <a:ext cx="6289179" cy="49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- filtering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7191653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– issues 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84784"/>
            <a:ext cx="6468054" cy="48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86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-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75" y="1498983"/>
            <a:ext cx="5256584" cy="225356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882368"/>
            <a:ext cx="4639912" cy="190706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833774"/>
            <a:ext cx="4849019" cy="352455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11175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– default rules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8208923" cy="38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6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- rules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1979918"/>
            <a:ext cx="4131195" cy="45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– custom rules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6996164" cy="35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642" y="230783"/>
            <a:ext cx="7969846" cy="893961"/>
          </a:xfrm>
        </p:spPr>
        <p:txBody>
          <a:bodyPr/>
          <a:lstStyle/>
          <a:p>
            <a:r>
              <a:rPr lang="en-US" dirty="0" smtClean="0"/>
              <a:t>Chemical database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3886228" cy="4633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016" y="2708920"/>
            <a:ext cx="4102472" cy="295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CVSP – rules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04864"/>
            <a:ext cx="8025466" cy="40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0" y="30931"/>
            <a:ext cx="7477180" cy="679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8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latin typeface="Arial"/>
              </a:rPr>
              <a:t>@gray_alasdair</a:t>
            </a:r>
            <a:endParaRPr lang="en-GB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>
                <a:latin typeface="Arial"/>
              </a:rPr>
              <a:t>Big Data Integration </a:t>
            </a:r>
            <a:endParaRPr lang="en-GB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5555-8A1C-A343-A84F-43344FCD12CA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9376"/>
            <a:ext cx="9144000" cy="5334000"/>
          </a:xfrm>
          <a:prstGeom prst="rect">
            <a:avLst/>
          </a:prstGeom>
        </p:spPr>
      </p:pic>
      <p:pic>
        <p:nvPicPr>
          <p:cNvPr id="1026" name="Picture 2" descr="http://1.bp.blogspot.com/-mYoIh_dA51A/VMEIaGe3pDI/AAAAAAAABFI/a0guDUjvdVg/s1600/Screen%2BShot%2B2015-01-22%2Bat%2B14.23.4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5" r="57470" b="-10114"/>
          <a:stretch/>
        </p:blipFill>
        <p:spPr bwMode="auto">
          <a:xfrm>
            <a:off x="0" y="2276872"/>
            <a:ext cx="2699792" cy="64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1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exactly CRS provides?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Chemistry processing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dirty="0" smtClean="0"/>
              <a:t>Validation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dirty="0" smtClean="0"/>
              <a:t>Standardization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dirty="0" smtClean="0"/>
              <a:t>Properties generation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dirty="0" smtClean="0"/>
              <a:t>Properties retrieval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Export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RDF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dirty="0" smtClean="0"/>
              <a:t>SDF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API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 smtClean="0"/>
              <a:t>Domain-specific searches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 smtClean="0"/>
              <a:t>Chemical visualization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 smtClean="0"/>
              <a:t>Properties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 smtClean="0"/>
              <a:t>Conversions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44624"/>
            <a:ext cx="5760640" cy="676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CVSP (frontend, backend, database)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Compounds (frontend, database)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OpenPHACTS API (frontend, database)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Datasources</a:t>
            </a:r>
            <a:r>
              <a:rPr lang="en-US" dirty="0" smtClean="0"/>
              <a:t> registry (frontend, database)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Processing farm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6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OPS_FRONT (all websites and API)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OPS_BACK (all heavy-lifting)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OPS_DB (databases)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VMs are VMware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Can be converted to other hypervisors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4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8"/>
          <p:cNvSpPr>
            <a:spLocks noChangeArrowheads="1"/>
          </p:cNvSpPr>
          <p:nvPr/>
        </p:nvSpPr>
        <p:spPr bwMode="auto">
          <a:xfrm>
            <a:off x="468313" y="3644900"/>
            <a:ext cx="88947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rgbClr val="4F75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rgbClr val="4F75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4F75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rgbClr val="4F758B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4800">
                <a:ea typeface="MS PGothic" panose="020B0600070205080204" pitchFamily="34" charset="-128"/>
              </a:rPr>
              <a:t>Thank you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4800"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b="1">
                <a:ea typeface="MS PGothic" panose="020B0600070205080204" pitchFamily="34" charset="-128"/>
              </a:rPr>
              <a:t>Email</a:t>
            </a:r>
            <a:r>
              <a:rPr lang="en-GB" altLang="en-US">
                <a:ea typeface="MS PGothic" panose="020B0600070205080204" pitchFamily="34" charset="-128"/>
              </a:rPr>
              <a:t>: </a:t>
            </a:r>
            <a:r>
              <a:rPr lang="en-GB" altLang="en-US">
                <a:ea typeface="MS PGothic" panose="020B0600070205080204" pitchFamily="34" charset="-128"/>
                <a:hlinkClick r:id="rId3"/>
              </a:rPr>
              <a:t>tkachenkov@rsc.org</a:t>
            </a:r>
            <a:endParaRPr lang="en-GB" altLang="en-US"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b="1"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b="1">
                <a:ea typeface="MS PGothic" panose="020B0600070205080204" pitchFamily="34" charset="-128"/>
              </a:rPr>
              <a:t>Slides</a:t>
            </a:r>
            <a:r>
              <a:rPr lang="en-GB" altLang="en-US">
                <a:ea typeface="MS PGothic" panose="020B0600070205080204" pitchFamily="34" charset="-128"/>
              </a:rPr>
              <a:t>: http://www.slideshare.net/valerytkachenko16</a:t>
            </a:r>
          </a:p>
        </p:txBody>
      </p:sp>
      <p:pic>
        <p:nvPicPr>
          <p:cNvPr id="80899" name="Picture 2" descr="C:\Users\baldwinm\Desktop\power point 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268413"/>
            <a:ext cx="6048375" cy="855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114" y="59506"/>
            <a:ext cx="4757772" cy="673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41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343025" y="476250"/>
            <a:ext cx="6172200" cy="857250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kern="1200" baseline="0">
                <a:solidFill>
                  <a:srgbClr val="4F758B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z="3150" dirty="0" smtClean="0"/>
              <a:t>Data quality issues</a:t>
            </a:r>
            <a:endParaRPr lang="en-US" sz="3150" dirty="0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116013" y="2017713"/>
            <a:ext cx="662622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/>
            <a:r>
              <a:rPr lang="en-US" altLang="en-US" sz="2800">
                <a:solidFill>
                  <a:schemeClr val="bg1"/>
                </a:solidFill>
              </a:rPr>
              <a:t>Robochemistry</a:t>
            </a:r>
          </a:p>
          <a:p>
            <a:pPr lvl="1"/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</a:rPr>
              <a:t>Proliferation of errors in public and private databases</a:t>
            </a:r>
          </a:p>
          <a:p>
            <a:pPr lvl="1"/>
            <a:endParaRPr lang="en-US" altLang="en-US" sz="2800">
              <a:solidFill>
                <a:schemeClr val="bg1"/>
              </a:solidFill>
            </a:endParaRPr>
          </a:p>
          <a:p>
            <a:pPr lvl="1"/>
            <a:r>
              <a:rPr lang="en-US" altLang="en-US" sz="2800">
                <a:solidFill>
                  <a:schemeClr val="bg1"/>
                </a:solidFill>
              </a:rPr>
              <a:t>Automated quality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340103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Standards?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9" y="1484784"/>
            <a:ext cx="8144003" cy="446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83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Standards?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4" y="1412776"/>
            <a:ext cx="8973236" cy="405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1600200"/>
            <a:ext cx="8382000" cy="4462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Chemical substance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/>
              <a:t>UNII</a:t>
            </a:r>
            <a:r>
              <a:rPr lang="en-US" dirty="0" smtClean="0"/>
              <a:t>: AN164J8Y0X</a:t>
            </a:r>
            <a:endParaRPr lang="en-US" dirty="0"/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Chemical structure (MOLFILE)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err="1"/>
              <a:t>InChI</a:t>
            </a:r>
            <a:r>
              <a:rPr lang="en-US" sz="1600" dirty="0"/>
              <a:t>=1S/C14H18N4O3/c1-19-10-5-8(6-11(20-2)12(10)21-3)4-9-7-17-14(16)18-13(9)15/h5-7H,4H2,1-3H3,(H4,15,16,17,18</a:t>
            </a:r>
            <a:r>
              <a:rPr lang="en-US" sz="1600" dirty="0" smtClean="0"/>
              <a:t>)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IEDVJHCEMCRBQM-UHFFFAOYSA-N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Biological substance (plant)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UNII</a:t>
            </a:r>
            <a:r>
              <a:rPr lang="en-US" dirty="0"/>
              <a:t>: </a:t>
            </a:r>
            <a:r>
              <a:rPr lang="en-US" dirty="0" smtClean="0"/>
              <a:t>1KE45XD28S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Bibliographic </a:t>
            </a:r>
            <a:r>
              <a:rPr lang="en-US" dirty="0"/>
              <a:t>reference</a:t>
            </a:r>
            <a:r>
              <a:rPr lang="en-US" dirty="0" smtClean="0"/>
              <a:t>:</a:t>
            </a:r>
            <a:r>
              <a:rPr lang="en-US" dirty="0"/>
              <a:t>	</a:t>
            </a:r>
            <a:r>
              <a:rPr lang="en-US" dirty="0" err="1"/>
              <a:t>Cichorium</a:t>
            </a:r>
            <a:r>
              <a:rPr lang="en-US" dirty="0"/>
              <a:t> </a:t>
            </a:r>
            <a:r>
              <a:rPr lang="en-US" dirty="0" err="1"/>
              <a:t>intybus</a:t>
            </a:r>
            <a:r>
              <a:rPr lang="en-US" dirty="0"/>
              <a:t> L.</a:t>
            </a:r>
            <a:endParaRPr lang="en-US" dirty="0" smtClean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B85A-CD17-4A74-B535-DFB3A6255348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SPL Substance Index Files</a:t>
            </a:r>
            <a:endParaRPr lang="en-US" b="1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343400" y="2286000"/>
          <a:ext cx="207645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MDLDrawObject Class" r:id="rId4" imgW="2499270" imgH="1348704" progId="MDLDrawOLE.MDLDrawObject.1">
                  <p:embed/>
                </p:oleObj>
              </mc:Choice>
              <mc:Fallback>
                <p:oleObj name="MDLDrawObject Class" r:id="rId4" imgW="2499270" imgH="1348704" progId="MDLDrawOLE.MDLDrawObjec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286000"/>
                        <a:ext cx="2076450" cy="11207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82"/>
          <p:cNvSpPr>
            <a:spLocks noChangeArrowheads="1"/>
          </p:cNvSpPr>
          <p:nvPr/>
        </p:nvSpPr>
        <p:spPr bwMode="auto">
          <a:xfrm>
            <a:off x="4267200" y="1374843"/>
            <a:ext cx="3733800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-FDASRS-04291423352D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pt-BR" altLang="en-US" sz="800" dirty="0">
              <a:solidFill>
                <a:schemeClr val="bg1">
                  <a:lumMod val="75000"/>
                </a:schemeClr>
              </a:solidFill>
              <a:latin typeface="Arial Unicode MS" pitchFamily="34" charset="-128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21 22  0  0  0  0  0  0  0  0999 V2000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2.3000   -2.8000    0.0000 N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3.4417   -2.1375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4.6000   -2.8000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2.3000   -4.1292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9.1875   -4.1292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9.1875   -2.8000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8.0417   -4.7917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3.4417   -4.7917    0.0000 N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6.8875   -2.8000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5.7417   -2.1375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4.6000   -4.1292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8.0417   -2.1375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6.8875   -4.1292    0.0000 C   0  0  0  0  0  0  0  0  0  0  0  0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pt-BR" altLang="en-US" sz="800" dirty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    3.4417   -0.8125    0.0000 N   0  0  0  0  0  0  0  0  0  0  0  </a:t>
            </a:r>
            <a:r>
              <a:rPr lang="pt-BR" altLang="en-US" sz="800" dirty="0" smtClean="0">
                <a:solidFill>
                  <a:schemeClr val="bg1">
                    <a:lumMod val="75000"/>
                  </a:schemeClr>
                </a:solidFill>
                <a:latin typeface="Arial Unicode MS" pitchFamily="34" charset="-128"/>
                <a:cs typeface="Arial" pitchFamily="34" charset="0"/>
              </a:rPr>
              <a:t>0</a:t>
            </a:r>
            <a:endParaRPr lang="pt-BR" altLang="en-US" sz="800" dirty="0">
              <a:solidFill>
                <a:schemeClr val="bg1">
                  <a:lumMod val="75000"/>
                </a:schemeClr>
              </a:solidFill>
              <a:latin typeface="Arial Unicode MS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3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ctrTitle"/>
          </p:nvPr>
        </p:nvSpPr>
        <p:spPr>
          <a:xfrm>
            <a:off x="1190625" y="14288"/>
            <a:ext cx="7969250" cy="1038225"/>
          </a:xfrm>
        </p:spPr>
        <p:txBody>
          <a:bodyPr/>
          <a:lstStyle/>
          <a:p>
            <a:r>
              <a:rPr lang="en-US" altLang="en-US" smtClean="0"/>
              <a:t>Input pipeline</a:t>
            </a:r>
          </a:p>
        </p:txBody>
      </p:sp>
      <p:sp>
        <p:nvSpPr>
          <p:cNvPr id="64515" name="Subtitle 2"/>
          <p:cNvSpPr>
            <a:spLocks noGrp="1"/>
          </p:cNvSpPr>
          <p:nvPr>
            <p:ph type="subTitle" idx="1"/>
          </p:nvPr>
        </p:nvSpPr>
        <p:spPr>
          <a:xfrm>
            <a:off x="611188" y="1700213"/>
            <a:ext cx="7970837" cy="4752975"/>
          </a:xfrm>
        </p:spPr>
        <p:txBody>
          <a:bodyPr/>
          <a:lstStyle/>
          <a:p>
            <a:endParaRPr lang="en-US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980728"/>
            <a:ext cx="5015386" cy="574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 xmlns="27d643f5-4560-4eff-9f48-d0fe6b2bec2d">Powerpoint presentations</Templat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788752EB44974D994EBA0BE182464D" ma:contentTypeVersion="1" ma:contentTypeDescription="Create a new document." ma:contentTypeScope="" ma:versionID="c1d8f818820c7cc194bd273893d7c9e1">
  <xsd:schema xmlns:xsd="http://www.w3.org/2001/XMLSchema" xmlns:p="http://schemas.microsoft.com/office/2006/metadata/properties" xmlns:ns2="27d643f5-4560-4eff-9f48-d0fe6b2bec2d" targetNamespace="http://schemas.microsoft.com/office/2006/metadata/properties" ma:root="true" ma:fieldsID="e52bb98c2d6ca2adc575429a04e1c4bd" ns2:_="">
    <xsd:import namespace="27d643f5-4560-4eff-9f48-d0fe6b2bec2d"/>
    <xsd:element name="properties">
      <xsd:complexType>
        <xsd:sequence>
          <xsd:element name="documentManagement">
            <xsd:complexType>
              <xsd:all>
                <xsd:element ref="ns2:Templ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27d643f5-4560-4eff-9f48-d0fe6b2bec2d" elementFormDefault="qualified">
    <xsd:import namespace="http://schemas.microsoft.com/office/2006/documentManagement/types"/>
    <xsd:element name="Template" ma:index="8" nillable="true" ma:displayName="Template" ma:format="Dropdown" ma:internalName="Template">
      <xsd:simpleType>
        <xsd:restriction base="dms:Choice">
          <xsd:enumeration value="Stationery"/>
          <xsd:enumeration value="Purchase order forms"/>
          <xsd:enumeration value="Powerpoint presentations"/>
          <xsd:enumeration value="Meet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52FAEE5F-54D0-4789-BD76-7FC06AC904A9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27d643f5-4560-4eff-9f48-d0fe6b2bec2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919B1F6-9EA3-42DF-9A72-CE5620D5A2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d643f5-4560-4eff-9f48-d0fe6b2bec2d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23512</TotalTime>
  <Words>827</Words>
  <Application>Microsoft Office PowerPoint</Application>
  <PresentationFormat>On-screen Show (4:3)</PresentationFormat>
  <Paragraphs>161</Paragraphs>
  <Slides>37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 Unicode MS</vt:lpstr>
      <vt:lpstr>MS PGothic</vt:lpstr>
      <vt:lpstr>Arial</vt:lpstr>
      <vt:lpstr>Calibri</vt:lpstr>
      <vt:lpstr>Calibri Light</vt:lpstr>
      <vt:lpstr>StarSymbol</vt:lpstr>
      <vt:lpstr>Wingdings</vt:lpstr>
      <vt:lpstr>Office Theme</vt:lpstr>
      <vt:lpstr>2_Office Theme</vt:lpstr>
      <vt:lpstr>MDLDrawObject Class</vt:lpstr>
      <vt:lpstr>Chemistry Registry System for OpenPHACTS</vt:lpstr>
      <vt:lpstr>PowerPoint Presentation</vt:lpstr>
      <vt:lpstr>Chemical database</vt:lpstr>
      <vt:lpstr>PowerPoint Presentation</vt:lpstr>
      <vt:lpstr>PowerPoint Presentation</vt:lpstr>
      <vt:lpstr>Standards?</vt:lpstr>
      <vt:lpstr>Standards?</vt:lpstr>
      <vt:lpstr>PowerPoint Presentation</vt:lpstr>
      <vt:lpstr>Input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CVSP – submit file</vt:lpstr>
      <vt:lpstr>CVSP – submissions list</vt:lpstr>
      <vt:lpstr>CVSP – submission details</vt:lpstr>
      <vt:lpstr>CVSP - filtering</vt:lpstr>
      <vt:lpstr>CVSP – issues review</vt:lpstr>
      <vt:lpstr>CVSP - mapping</vt:lpstr>
      <vt:lpstr>CVSP – default rules</vt:lpstr>
      <vt:lpstr>CVSP - rules</vt:lpstr>
      <vt:lpstr>CVSP – custom rules</vt:lpstr>
      <vt:lpstr>CVSP – rules</vt:lpstr>
      <vt:lpstr>PowerPoint Presentation</vt:lpstr>
      <vt:lpstr>PowerPoint Presentation</vt:lpstr>
      <vt:lpstr>What exactly CRS provides?</vt:lpstr>
      <vt:lpstr>PowerPoint Presentation</vt:lpstr>
      <vt:lpstr>Subsystems</vt:lpstr>
      <vt:lpstr>Virtual Machines</vt:lpstr>
      <vt:lpstr>PowerPoint Presentation</vt:lpstr>
    </vt:vector>
  </TitlesOfParts>
  <Company>Royal Society of Chemistry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4 3_white</dc:title>
  <dc:creator>Matt Baldwin</dc:creator>
  <cp:lastModifiedBy>Nick Lynch</cp:lastModifiedBy>
  <cp:revision>339</cp:revision>
  <dcterms:created xsi:type="dcterms:W3CDTF">2013-06-04T12:27:23Z</dcterms:created>
  <dcterms:modified xsi:type="dcterms:W3CDTF">2016-10-13T14:54:04Z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0x010100C1788752EB44974D994EBA0BE182464D</vt:lpwstr>
  </property>
</Properties>
</file>